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3" r:id="rId1"/>
  </p:sldMasterIdLst>
  <p:notesMasterIdLst>
    <p:notesMasterId r:id="rId15"/>
  </p:notesMasterIdLst>
  <p:sldIdLst>
    <p:sldId id="256" r:id="rId2"/>
    <p:sldId id="257" r:id="rId3"/>
    <p:sldId id="258" r:id="rId4"/>
    <p:sldId id="268" r:id="rId5"/>
    <p:sldId id="267" r:id="rId6"/>
    <p:sldId id="259" r:id="rId7"/>
    <p:sldId id="260" r:id="rId8"/>
    <p:sldId id="271" r:id="rId9"/>
    <p:sldId id="262" r:id="rId10"/>
    <p:sldId id="263" r:id="rId11"/>
    <p:sldId id="269"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80072" autoAdjust="0"/>
  </p:normalViewPr>
  <p:slideViewPr>
    <p:cSldViewPr snapToGrid="0">
      <p:cViewPr varScale="1">
        <p:scale>
          <a:sx n="59" d="100"/>
          <a:sy n="59" d="100"/>
        </p:scale>
        <p:origin x="10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8C45B-41BB-4DA1-A28C-6980C7E0A78E}" type="datetimeFigureOut">
              <a:rPr lang="en-US" smtClean="0"/>
              <a:t>27/11/2013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A7BBBC-C978-462A-AEDA-14B54C004958}" type="slidenum">
              <a:rPr lang="en-US" smtClean="0"/>
              <a:t>‹#›</a:t>
            </a:fld>
            <a:endParaRPr lang="en-US"/>
          </a:p>
        </p:txBody>
      </p:sp>
    </p:spTree>
    <p:extLst>
      <p:ext uri="{BB962C8B-B14F-4D97-AF65-F5344CB8AC3E}">
        <p14:creationId xmlns:p14="http://schemas.microsoft.com/office/powerpoint/2010/main" val="154741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a:p>
            <a:pPr marL="0" indent="0">
              <a:buNone/>
            </a:pPr>
            <a:r>
              <a:rPr lang="en-US" dirty="0" smtClean="0"/>
              <a:t>According to the VC discussion, Thai side will review their existing connection and talk to Sky and LANIC then they will let us know. We expect to test the connection by the end of December</a:t>
            </a:r>
          </a:p>
          <a:p>
            <a:pPr marL="0" indent="0">
              <a:buNone/>
            </a:pPr>
            <a:r>
              <a:rPr lang="en-US" dirty="0" smtClean="0"/>
              <a:t>Right now we also work with NSRC in terms of selection and designing the network and equipment.</a:t>
            </a:r>
          </a:p>
          <a:p>
            <a:endParaRPr lang="en-US" dirty="0"/>
          </a:p>
        </p:txBody>
      </p:sp>
      <p:sp>
        <p:nvSpPr>
          <p:cNvPr id="4" name="Slide Number Placeholder 3"/>
          <p:cNvSpPr>
            <a:spLocks noGrp="1"/>
          </p:cNvSpPr>
          <p:nvPr>
            <p:ph type="sldNum" sz="quarter" idx="10"/>
          </p:nvPr>
        </p:nvSpPr>
        <p:spPr/>
        <p:txBody>
          <a:bodyPr/>
          <a:lstStyle/>
          <a:p>
            <a:fld id="{62A7BBBC-C978-462A-AEDA-14B54C004958}" type="slidenum">
              <a:rPr lang="en-US" smtClean="0"/>
              <a:t>8</a:t>
            </a:fld>
            <a:endParaRPr lang="en-US"/>
          </a:p>
        </p:txBody>
      </p:sp>
    </p:spTree>
    <p:extLst>
      <p:ext uri="{BB962C8B-B14F-4D97-AF65-F5344CB8AC3E}">
        <p14:creationId xmlns:p14="http://schemas.microsoft.com/office/powerpoint/2010/main" val="254708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12B7F5-1564-40A8-B516-D6D1E0EAD000}" type="datetimeFigureOut">
              <a:rPr lang="en-US" smtClean="0"/>
              <a:t>27/11/2013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2215778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2B7F5-1564-40A8-B516-D6D1E0EAD000}" type="datetimeFigureOut">
              <a:rPr lang="en-US" smtClean="0"/>
              <a:t>27/11/2013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2215959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2B7F5-1564-40A8-B516-D6D1E0EAD000}" type="datetimeFigureOut">
              <a:rPr lang="en-US" smtClean="0"/>
              <a:t>27/11/2013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35239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2B7F5-1564-40A8-B516-D6D1E0EAD000}" type="datetimeFigureOut">
              <a:rPr lang="en-US" smtClean="0"/>
              <a:t>27/11/2013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137259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2B7F5-1564-40A8-B516-D6D1E0EAD000}" type="datetimeFigureOut">
              <a:rPr lang="en-US" smtClean="0"/>
              <a:t>27/11/2013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2688807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12B7F5-1564-40A8-B516-D6D1E0EAD000}" type="datetimeFigureOut">
              <a:rPr lang="en-US" smtClean="0"/>
              <a:t>27/11/2013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419957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12B7F5-1564-40A8-B516-D6D1E0EAD000}" type="datetimeFigureOut">
              <a:rPr lang="en-US" smtClean="0"/>
              <a:t>27/11/2013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281650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12B7F5-1564-40A8-B516-D6D1E0EAD000}" type="datetimeFigureOut">
              <a:rPr lang="en-US" smtClean="0"/>
              <a:t>27/11/2013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244156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2B7F5-1564-40A8-B516-D6D1E0EAD000}" type="datetimeFigureOut">
              <a:rPr lang="en-US" smtClean="0"/>
              <a:t>27/11/2013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221996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2B7F5-1564-40A8-B516-D6D1E0EAD000}" type="datetimeFigureOut">
              <a:rPr lang="en-US" smtClean="0"/>
              <a:t>27/11/2013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166739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2B7F5-1564-40A8-B516-D6D1E0EAD000}" type="datetimeFigureOut">
              <a:rPr lang="en-US" smtClean="0"/>
              <a:t>27/11/2013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B4BAD-2EB0-40DB-8751-3E1EE2DDBEC7}" type="slidenum">
              <a:rPr lang="en-US" smtClean="0"/>
              <a:t>‹#›</a:t>
            </a:fld>
            <a:endParaRPr lang="en-US"/>
          </a:p>
        </p:txBody>
      </p:sp>
    </p:spTree>
    <p:extLst>
      <p:ext uri="{BB962C8B-B14F-4D97-AF65-F5344CB8AC3E}">
        <p14:creationId xmlns:p14="http://schemas.microsoft.com/office/powerpoint/2010/main" val="341771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2B7F5-1564-40A8-B516-D6D1E0EAD000}" type="datetimeFigureOut">
              <a:rPr lang="en-US" smtClean="0"/>
              <a:t>27/11/2013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B4BAD-2EB0-40DB-8751-3E1EE2DDBEC7}" type="slidenum">
              <a:rPr lang="en-US" smtClean="0"/>
              <a:pPr/>
              <a:t>‹#›</a:t>
            </a:fld>
            <a:endParaRPr lang="en-US"/>
          </a:p>
        </p:txBody>
      </p:sp>
    </p:spTree>
    <p:extLst>
      <p:ext uri="{BB962C8B-B14F-4D97-AF65-F5344CB8AC3E}">
        <p14:creationId xmlns:p14="http://schemas.microsoft.com/office/powerpoint/2010/main" val="1042557611"/>
      </p:ext>
    </p:extLst>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lernettechteam@nuol.edu.l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7279" y="1056069"/>
            <a:ext cx="10599313" cy="2009103"/>
          </a:xfrm>
        </p:spPr>
        <p:txBody>
          <a:bodyPr>
            <a:noAutofit/>
          </a:bodyPr>
          <a:lstStyle/>
          <a:p>
            <a:r>
              <a:rPr lang="en-US" sz="4800" b="1" dirty="0" smtClean="0"/>
              <a:t>Current status </a:t>
            </a:r>
            <a:r>
              <a:rPr lang="en-US" sz="4800" b="1" dirty="0" smtClean="0"/>
              <a:t>for establishing </a:t>
            </a:r>
            <a:r>
              <a:rPr lang="en-US" sz="4800" b="1" u="sng" dirty="0" smtClean="0"/>
              <a:t>L</a:t>
            </a:r>
            <a:r>
              <a:rPr lang="en-US" sz="4800" b="1" dirty="0" smtClean="0"/>
              <a:t>ao </a:t>
            </a:r>
            <a:r>
              <a:rPr lang="en-US" sz="4800" b="1" u="sng" dirty="0" smtClean="0"/>
              <a:t>E</a:t>
            </a:r>
            <a:r>
              <a:rPr lang="en-US" sz="4800" b="1" dirty="0" smtClean="0"/>
              <a:t>ducation &amp; </a:t>
            </a:r>
            <a:r>
              <a:rPr lang="en-US" sz="4800" b="1" u="sng" dirty="0" smtClean="0"/>
              <a:t>R</a:t>
            </a:r>
            <a:r>
              <a:rPr lang="en-US" sz="4800" b="1" dirty="0" smtClean="0"/>
              <a:t>esearch </a:t>
            </a:r>
            <a:r>
              <a:rPr lang="en-US" sz="4800" b="1" u="sng" dirty="0" smtClean="0"/>
              <a:t>Net</a:t>
            </a:r>
            <a:r>
              <a:rPr lang="en-US" sz="4800" b="1" dirty="0" smtClean="0"/>
              <a:t>work (LERNET)</a:t>
            </a:r>
            <a:endParaRPr lang="en-US" sz="4800" b="1" dirty="0"/>
          </a:p>
        </p:txBody>
      </p:sp>
      <p:sp>
        <p:nvSpPr>
          <p:cNvPr id="3" name="Subtitle 2"/>
          <p:cNvSpPr>
            <a:spLocks noGrp="1"/>
          </p:cNvSpPr>
          <p:nvPr>
            <p:ph type="subTitle" idx="1"/>
          </p:nvPr>
        </p:nvSpPr>
        <p:spPr>
          <a:xfrm>
            <a:off x="1654935" y="4549095"/>
            <a:ext cx="9144000" cy="1655762"/>
          </a:xfrm>
        </p:spPr>
        <p:txBody>
          <a:bodyPr>
            <a:normAutofit/>
          </a:bodyPr>
          <a:lstStyle/>
          <a:p>
            <a:pPr algn="r"/>
            <a:r>
              <a:rPr lang="en-US" dirty="0" smtClean="0"/>
              <a:t>Prepared By: Kheuangkham Phothisan</a:t>
            </a:r>
          </a:p>
          <a:p>
            <a:pPr algn="r"/>
            <a:r>
              <a:rPr lang="en-US" dirty="0" smtClean="0"/>
              <a:t>IT Center, </a:t>
            </a:r>
            <a:r>
              <a:rPr lang="en-US" dirty="0" smtClean="0"/>
              <a:t>NUOL</a:t>
            </a:r>
            <a:endParaRPr lang="en-US" dirty="0" smtClean="0"/>
          </a:p>
        </p:txBody>
      </p:sp>
    </p:spTree>
    <p:extLst>
      <p:ext uri="{BB962C8B-B14F-4D97-AF65-F5344CB8AC3E}">
        <p14:creationId xmlns:p14="http://schemas.microsoft.com/office/powerpoint/2010/main" val="841842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Connection Plan - Overview</a:t>
            </a:r>
            <a:endParaRPr lang="en-US" dirty="0"/>
          </a:p>
        </p:txBody>
      </p:sp>
      <p:pic>
        <p:nvPicPr>
          <p:cNvPr id="5" name="Picture 4"/>
          <p:cNvPicPr>
            <a:picLocks noChangeAspect="1"/>
          </p:cNvPicPr>
          <p:nvPr/>
        </p:nvPicPr>
        <p:blipFill>
          <a:blip r:embed="rId2"/>
          <a:stretch>
            <a:fillRect/>
          </a:stretch>
        </p:blipFill>
        <p:spPr>
          <a:xfrm>
            <a:off x="667876" y="2191592"/>
            <a:ext cx="10793986" cy="4260723"/>
          </a:xfrm>
          <a:prstGeom prst="rect">
            <a:avLst/>
          </a:prstGeom>
        </p:spPr>
      </p:pic>
    </p:spTree>
    <p:extLst>
      <p:ext uri="{BB962C8B-B14F-4D97-AF65-F5344CB8AC3E}">
        <p14:creationId xmlns:p14="http://schemas.microsoft.com/office/powerpoint/2010/main" val="2567328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Plan</a:t>
            </a:r>
            <a:endParaRPr lang="en-US" dirty="0"/>
          </a:p>
        </p:txBody>
      </p:sp>
      <p:sp>
        <p:nvSpPr>
          <p:cNvPr id="3" name="Content Placeholder 2"/>
          <p:cNvSpPr>
            <a:spLocks noGrp="1"/>
          </p:cNvSpPr>
          <p:nvPr>
            <p:ph idx="1"/>
          </p:nvPr>
        </p:nvSpPr>
        <p:spPr>
          <a:xfrm>
            <a:off x="685800" y="1442434"/>
            <a:ext cx="10820400" cy="4776251"/>
          </a:xfrm>
        </p:spPr>
        <p:txBody>
          <a:bodyPr>
            <a:normAutofit/>
          </a:bodyPr>
          <a:lstStyle/>
          <a:p>
            <a:r>
              <a:rPr lang="en-US" sz="2800" dirty="0" smtClean="0"/>
              <a:t>LERNET plans to connect to TEIN via </a:t>
            </a:r>
            <a:r>
              <a:rPr lang="en-US" sz="2800" dirty="0" err="1" smtClean="0"/>
              <a:t>UniNET</a:t>
            </a:r>
            <a:r>
              <a:rPr lang="en-US" sz="2800" dirty="0" smtClean="0"/>
              <a:t>  (10 mbps)</a:t>
            </a:r>
          </a:p>
          <a:p>
            <a:r>
              <a:rPr lang="en-US" sz="2800" dirty="0" smtClean="0"/>
              <a:t>LERNET establishes the links to </a:t>
            </a:r>
          </a:p>
          <a:p>
            <a:pPr lvl="1"/>
            <a:r>
              <a:rPr lang="en-US" sz="2800" dirty="0" smtClean="0"/>
              <a:t>Ministry of Education and Sport (</a:t>
            </a:r>
            <a:r>
              <a:rPr lang="en-US" sz="2800" dirty="0" err="1" smtClean="0"/>
              <a:t>MoES</a:t>
            </a:r>
            <a:r>
              <a:rPr lang="en-US" sz="2800" dirty="0" smtClean="0"/>
              <a:t>) by using the GTPA fiber optic</a:t>
            </a:r>
          </a:p>
          <a:p>
            <a:pPr lvl="1"/>
            <a:r>
              <a:rPr lang="en-US" sz="2800" dirty="0" err="1" smtClean="0"/>
              <a:t>UniNET</a:t>
            </a:r>
            <a:r>
              <a:rPr lang="en-US" sz="2800" dirty="0" smtClean="0"/>
              <a:t> via Sky Telecom which ISP is connected to LANIC</a:t>
            </a:r>
          </a:p>
          <a:p>
            <a:pPr lvl="1"/>
            <a:r>
              <a:rPr lang="en-US" sz="2800" dirty="0" smtClean="0"/>
              <a:t>NUOL (National University of Laos) </a:t>
            </a:r>
          </a:p>
          <a:p>
            <a:pPr lvl="1"/>
            <a:r>
              <a:rPr lang="en-US" sz="2800" dirty="0" smtClean="0"/>
              <a:t>Other research and education institutions </a:t>
            </a:r>
            <a:endParaRPr lang="en-US" sz="2800" dirty="0"/>
          </a:p>
        </p:txBody>
      </p:sp>
    </p:spTree>
    <p:extLst>
      <p:ext uri="{BB962C8B-B14F-4D97-AF65-F5344CB8AC3E}">
        <p14:creationId xmlns:p14="http://schemas.microsoft.com/office/powerpoint/2010/main" val="1884281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7576"/>
            <a:ext cx="11183539" cy="827683"/>
          </a:xfrm>
        </p:spPr>
        <p:txBody>
          <a:bodyPr>
            <a:normAutofit/>
          </a:bodyPr>
          <a:lstStyle/>
          <a:p>
            <a:r>
              <a:rPr lang="en-US" dirty="0" smtClean="0"/>
              <a:t>New Network Diagram Expected at University</a:t>
            </a:r>
            <a:endParaRPr lang="en-US" dirty="0"/>
          </a:p>
        </p:txBody>
      </p:sp>
      <p:pic>
        <p:nvPicPr>
          <p:cNvPr id="6" name="Picture 5"/>
          <p:cNvPicPr>
            <a:picLocks noChangeAspect="1"/>
          </p:cNvPicPr>
          <p:nvPr/>
        </p:nvPicPr>
        <p:blipFill>
          <a:blip r:embed="rId2"/>
          <a:stretch>
            <a:fillRect/>
          </a:stretch>
        </p:blipFill>
        <p:spPr>
          <a:xfrm>
            <a:off x="2309279" y="995259"/>
            <a:ext cx="7573442" cy="5847188"/>
          </a:xfrm>
          <a:prstGeom prst="rect">
            <a:avLst/>
          </a:prstGeom>
        </p:spPr>
      </p:pic>
    </p:spTree>
    <p:extLst>
      <p:ext uri="{BB962C8B-B14F-4D97-AF65-F5344CB8AC3E}">
        <p14:creationId xmlns:p14="http://schemas.microsoft.com/office/powerpoint/2010/main" val="658101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Thank you for your attention</a:t>
            </a:r>
          </a:p>
          <a:p>
            <a:pPr marL="0" indent="0" algn="ctr">
              <a:buNone/>
            </a:pPr>
            <a:r>
              <a:rPr lang="en-US" sz="4400" dirty="0" smtClean="0"/>
              <a:t>Have a nice day !</a:t>
            </a:r>
            <a:endParaRPr lang="en-US" sz="4400" dirty="0"/>
          </a:p>
        </p:txBody>
      </p:sp>
    </p:spTree>
    <p:extLst>
      <p:ext uri="{BB962C8B-B14F-4D97-AF65-F5344CB8AC3E}">
        <p14:creationId xmlns:p14="http://schemas.microsoft.com/office/powerpoint/2010/main" val="3267663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685800" y="1493949"/>
            <a:ext cx="10820400" cy="4724736"/>
          </a:xfrm>
        </p:spPr>
        <p:txBody>
          <a:bodyPr>
            <a:normAutofit/>
          </a:bodyPr>
          <a:lstStyle/>
          <a:p>
            <a:r>
              <a:rPr lang="en-US" sz="3600" dirty="0" smtClean="0"/>
              <a:t>About Laos</a:t>
            </a:r>
          </a:p>
          <a:p>
            <a:r>
              <a:rPr lang="en-US" sz="3600" dirty="0" smtClean="0"/>
              <a:t>About NUOL / LERNET</a:t>
            </a:r>
          </a:p>
          <a:p>
            <a:r>
              <a:rPr lang="en-US" sz="3600" dirty="0" smtClean="0"/>
              <a:t>Current Situation for establishing connection from LERNET to TEIN (via </a:t>
            </a:r>
            <a:r>
              <a:rPr lang="en-US" sz="3600" dirty="0" err="1" smtClean="0"/>
              <a:t>UniNET</a:t>
            </a:r>
            <a:r>
              <a:rPr lang="en-US" sz="3600" dirty="0" smtClean="0"/>
              <a:t>)</a:t>
            </a:r>
          </a:p>
          <a:p>
            <a:endParaRPr lang="en-US" sz="3600" dirty="0" smtClean="0"/>
          </a:p>
          <a:p>
            <a:endParaRPr lang="en-US" sz="3600" dirty="0"/>
          </a:p>
        </p:txBody>
      </p:sp>
    </p:spTree>
    <p:extLst>
      <p:ext uri="{BB962C8B-B14F-4D97-AF65-F5344CB8AC3E}">
        <p14:creationId xmlns:p14="http://schemas.microsoft.com/office/powerpoint/2010/main" val="4128132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7116" y="162285"/>
            <a:ext cx="8610600" cy="790752"/>
          </a:xfrm>
        </p:spPr>
        <p:txBody>
          <a:bodyPr/>
          <a:lstStyle/>
          <a:p>
            <a:r>
              <a:rPr lang="en-US" dirty="0" smtClean="0"/>
              <a:t>About Laos</a:t>
            </a:r>
            <a:endParaRPr lang="en-US" dirty="0"/>
          </a:p>
        </p:txBody>
      </p:sp>
      <p:sp>
        <p:nvSpPr>
          <p:cNvPr id="3" name="Content Placeholder 2"/>
          <p:cNvSpPr>
            <a:spLocks noGrp="1"/>
          </p:cNvSpPr>
          <p:nvPr>
            <p:ph idx="1"/>
          </p:nvPr>
        </p:nvSpPr>
        <p:spPr>
          <a:xfrm>
            <a:off x="440872" y="1313645"/>
            <a:ext cx="7299332" cy="5364050"/>
          </a:xfrm>
        </p:spPr>
        <p:txBody>
          <a:bodyPr>
            <a:normAutofit fontScale="85000" lnSpcReduction="10000"/>
          </a:bodyPr>
          <a:lstStyle/>
          <a:p>
            <a:r>
              <a:rPr lang="en-US" dirty="0" smtClean="0"/>
              <a:t>Country Name  	Lao People's Democratic Republic</a:t>
            </a:r>
          </a:p>
          <a:p>
            <a:r>
              <a:rPr lang="en-US" dirty="0" smtClean="0"/>
              <a:t>Area  		236,800 Km</a:t>
            </a:r>
            <a:r>
              <a:rPr lang="en-US" baseline="30000" dirty="0" smtClean="0"/>
              <a:t>2</a:t>
            </a:r>
          </a:p>
          <a:p>
            <a:r>
              <a:rPr lang="en-US" dirty="0" smtClean="0"/>
              <a:t>Capital City  		Vientiane Capital</a:t>
            </a:r>
          </a:p>
          <a:p>
            <a:r>
              <a:rPr lang="en-US" dirty="0" smtClean="0"/>
              <a:t>Population  		6.5 Millions</a:t>
            </a:r>
          </a:p>
          <a:p>
            <a:r>
              <a:rPr lang="en-US" dirty="0" smtClean="0"/>
              <a:t>Official language  	Lao language</a:t>
            </a:r>
          </a:p>
          <a:p>
            <a:r>
              <a:rPr lang="en-US" dirty="0" smtClean="0"/>
              <a:t>Currency		LAK / Kip (1 US$ = 7820 Kip)</a:t>
            </a:r>
          </a:p>
          <a:p>
            <a:r>
              <a:rPr lang="en-US" dirty="0" smtClean="0"/>
              <a:t>Time Zone		UTC +7</a:t>
            </a:r>
          </a:p>
          <a:p>
            <a:r>
              <a:rPr lang="en-US" dirty="0" smtClean="0"/>
              <a:t>Calling code  	+856</a:t>
            </a:r>
          </a:p>
          <a:p>
            <a:r>
              <a:rPr lang="en-US" dirty="0" err="1" smtClean="0"/>
              <a:t>ccTLD</a:t>
            </a:r>
            <a:r>
              <a:rPr lang="en-US" dirty="0" smtClean="0"/>
              <a:t> 		la</a:t>
            </a:r>
          </a:p>
          <a:p>
            <a:r>
              <a:rPr lang="en-US" dirty="0" smtClean="0"/>
              <a:t>PSTN  		3 Operators (LTC, ETL, STL)</a:t>
            </a:r>
          </a:p>
          <a:p>
            <a:r>
              <a:rPr lang="en-US" dirty="0" smtClean="0"/>
              <a:t>Mobile  		4 Operators (LTC, ETL, STL, VCL)</a:t>
            </a:r>
          </a:p>
          <a:p>
            <a:r>
              <a:rPr lang="en-US" dirty="0" smtClean="0"/>
              <a:t>ISPs  			6 ISPs 							(</a:t>
            </a:r>
            <a:r>
              <a:rPr lang="en-US" dirty="0" err="1" smtClean="0"/>
              <a:t>ETL,LTC,STL,VCL,SkyTel,Planet</a:t>
            </a:r>
            <a:r>
              <a:rPr lang="en-US" dirty="0" smtClean="0"/>
              <a:t> )</a:t>
            </a:r>
            <a:endParaRPr lang="en-US" dirty="0"/>
          </a:p>
        </p:txBody>
      </p:sp>
      <p:pic>
        <p:nvPicPr>
          <p:cNvPr id="4" name="Picture 3"/>
          <p:cNvPicPr>
            <a:picLocks noChangeAspect="1"/>
          </p:cNvPicPr>
          <p:nvPr/>
        </p:nvPicPr>
        <p:blipFill>
          <a:blip r:embed="rId2"/>
          <a:stretch>
            <a:fillRect/>
          </a:stretch>
        </p:blipFill>
        <p:spPr>
          <a:xfrm>
            <a:off x="7510999" y="1053116"/>
            <a:ext cx="4562475" cy="5524500"/>
          </a:xfrm>
          <a:prstGeom prst="rect">
            <a:avLst/>
          </a:prstGeom>
        </p:spPr>
      </p:pic>
    </p:spTree>
    <p:extLst>
      <p:ext uri="{BB962C8B-B14F-4D97-AF65-F5344CB8AC3E}">
        <p14:creationId xmlns:p14="http://schemas.microsoft.com/office/powerpoint/2010/main" val="1447660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2"/>
            <a:ext cx="10515600" cy="978794"/>
          </a:xfrm>
        </p:spPr>
        <p:txBody>
          <a:bodyPr/>
          <a:lstStyle/>
          <a:p>
            <a:r>
              <a:rPr lang="en-US" dirty="0" smtClean="0"/>
              <a:t>Operator and ISPs in </a:t>
            </a:r>
            <a:r>
              <a:rPr lang="en-US" dirty="0"/>
              <a:t>L</a:t>
            </a:r>
            <a:r>
              <a:rPr lang="en-US" dirty="0" smtClean="0"/>
              <a:t>aos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3271960"/>
              </p:ext>
            </p:extLst>
          </p:nvPr>
        </p:nvGraphicFramePr>
        <p:xfrm>
          <a:off x="838200" y="846831"/>
          <a:ext cx="10515600" cy="5885313"/>
        </p:xfrm>
        <a:graphic>
          <a:graphicData uri="http://schemas.openxmlformats.org/drawingml/2006/table">
            <a:tbl>
              <a:tblPr firstRow="1" bandRow="1">
                <a:tableStyleId>{5C22544A-7EE6-4342-B048-85BDC9FD1C3A}</a:tableStyleId>
              </a:tblPr>
              <a:tblGrid>
                <a:gridCol w="2914224"/>
                <a:gridCol w="7601376"/>
              </a:tblGrid>
              <a:tr h="359125">
                <a:tc>
                  <a:txBody>
                    <a:bodyPr/>
                    <a:lstStyle/>
                    <a:p>
                      <a:r>
                        <a:rPr lang="en-US" dirty="0" smtClean="0"/>
                        <a:t>Name</a:t>
                      </a:r>
                      <a:endParaRPr lang="en-US" dirty="0"/>
                    </a:p>
                  </a:txBody>
                  <a:tcPr marL="88864" marR="88864"/>
                </a:tc>
                <a:tc>
                  <a:txBody>
                    <a:bodyPr/>
                    <a:lstStyle/>
                    <a:p>
                      <a:r>
                        <a:rPr lang="en-US" dirty="0" smtClean="0"/>
                        <a:t>Describe</a:t>
                      </a:r>
                      <a:endParaRPr lang="en-US" dirty="0"/>
                    </a:p>
                  </a:txBody>
                  <a:tcPr marL="88864" marR="88864"/>
                </a:tc>
              </a:tr>
              <a:tr h="628469">
                <a:tc>
                  <a:txBody>
                    <a:bodyPr/>
                    <a:lstStyle/>
                    <a:p>
                      <a:r>
                        <a:rPr lang="en-US" dirty="0" smtClean="0"/>
                        <a:t>Lao Telecom Co (LTC)</a:t>
                      </a:r>
                      <a:endParaRPr lang="en-US" dirty="0"/>
                    </a:p>
                  </a:txBody>
                  <a:tcPr marL="88864" marR="88864"/>
                </a:tc>
                <a:tc>
                  <a:txBody>
                    <a:bodyPr/>
                    <a:lstStyle/>
                    <a:p>
                      <a:r>
                        <a:rPr lang="en-US" dirty="0" smtClean="0"/>
                        <a:t>Established in 1996</a:t>
                      </a:r>
                    </a:p>
                    <a:p>
                      <a:r>
                        <a:rPr lang="en-US" dirty="0" smtClean="0"/>
                        <a:t>Lao Government 51% and </a:t>
                      </a:r>
                      <a:r>
                        <a:rPr lang="en-US" dirty="0" err="1" smtClean="0"/>
                        <a:t>Thaicom</a:t>
                      </a:r>
                      <a:r>
                        <a:rPr lang="en-US" dirty="0" smtClean="0"/>
                        <a:t> (Thailand) 49%</a:t>
                      </a:r>
                      <a:endParaRPr lang="en-US" dirty="0"/>
                    </a:p>
                  </a:txBody>
                  <a:tcPr marL="88864" marR="88864"/>
                </a:tc>
              </a:tr>
              <a:tr h="1167156">
                <a:tc>
                  <a:txBody>
                    <a:bodyPr/>
                    <a:lstStyle/>
                    <a:p>
                      <a:r>
                        <a:rPr lang="en-US" dirty="0" smtClean="0"/>
                        <a:t>ETL Public Company</a:t>
                      </a:r>
                    </a:p>
                    <a:p>
                      <a:r>
                        <a:rPr lang="en-US" dirty="0" smtClean="0"/>
                        <a:t>(Enterprise Telecom Lao)</a:t>
                      </a:r>
                      <a:endParaRPr lang="en-US" dirty="0"/>
                    </a:p>
                  </a:txBody>
                  <a:tcPr marL="88864" marR="88864"/>
                </a:tc>
                <a:tc>
                  <a:txBody>
                    <a:bodyPr/>
                    <a:lstStyle/>
                    <a:p>
                      <a:r>
                        <a:rPr lang="en-US" dirty="0" smtClean="0"/>
                        <a:t>Re-established in 2000</a:t>
                      </a:r>
                    </a:p>
                    <a:p>
                      <a:r>
                        <a:rPr lang="en-US" dirty="0" smtClean="0"/>
                        <a:t>State-owned company, Lao Government  100%</a:t>
                      </a:r>
                    </a:p>
                    <a:p>
                      <a:r>
                        <a:rPr lang="en-US" dirty="0" smtClean="0"/>
                        <a:t>ETL will sell first 30% IPO on November 2011 (delay), </a:t>
                      </a:r>
                    </a:p>
                    <a:p>
                      <a:r>
                        <a:rPr lang="en-US" dirty="0" smtClean="0"/>
                        <a:t>Government will continue to hold 70%.</a:t>
                      </a:r>
                      <a:endParaRPr lang="en-US" dirty="0"/>
                    </a:p>
                  </a:txBody>
                  <a:tcPr marL="88864" marR="88864"/>
                </a:tc>
              </a:tr>
              <a:tr h="897813">
                <a:tc>
                  <a:txBody>
                    <a:bodyPr/>
                    <a:lstStyle/>
                    <a:p>
                      <a:r>
                        <a:rPr lang="en-US" dirty="0" smtClean="0"/>
                        <a:t>Star Telecom Lao (STL)</a:t>
                      </a:r>
                      <a:endParaRPr lang="en-US" dirty="0"/>
                    </a:p>
                  </a:txBody>
                  <a:tcPr marL="88864" marR="88864"/>
                </a:tc>
                <a:tc>
                  <a:txBody>
                    <a:bodyPr/>
                    <a:lstStyle/>
                    <a:p>
                      <a:r>
                        <a:rPr lang="en-US" dirty="0" smtClean="0"/>
                        <a:t>Established in 2008</a:t>
                      </a:r>
                    </a:p>
                    <a:p>
                      <a:r>
                        <a:rPr lang="en-US" dirty="0" smtClean="0"/>
                        <a:t>Lao Asia Telecom 51% and </a:t>
                      </a:r>
                      <a:r>
                        <a:rPr lang="en-US" dirty="0" err="1" smtClean="0"/>
                        <a:t>Viettel</a:t>
                      </a:r>
                      <a:r>
                        <a:rPr lang="en-US" dirty="0" smtClean="0"/>
                        <a:t> Global (Vietnam) 49%</a:t>
                      </a:r>
                    </a:p>
                    <a:p>
                      <a:r>
                        <a:rPr lang="en-US" dirty="0" smtClean="0"/>
                        <a:t>Started the new brand “</a:t>
                      </a:r>
                      <a:r>
                        <a:rPr lang="en-US" dirty="0" err="1" smtClean="0"/>
                        <a:t>Unitel</a:t>
                      </a:r>
                      <a:r>
                        <a:rPr lang="en-US" dirty="0" smtClean="0"/>
                        <a:t>” on October 2009.</a:t>
                      </a:r>
                      <a:endParaRPr lang="en-US" dirty="0"/>
                    </a:p>
                  </a:txBody>
                  <a:tcPr marL="88864" marR="88864"/>
                </a:tc>
              </a:tr>
              <a:tr h="1167156">
                <a:tc>
                  <a:txBody>
                    <a:bodyPr/>
                    <a:lstStyle/>
                    <a:p>
                      <a:r>
                        <a:rPr lang="en-US" dirty="0" err="1" smtClean="0"/>
                        <a:t>VimpelCom</a:t>
                      </a:r>
                      <a:r>
                        <a:rPr lang="en-US" dirty="0" smtClean="0"/>
                        <a:t> Lao (Beeline)</a:t>
                      </a:r>
                    </a:p>
                    <a:p>
                      <a:r>
                        <a:rPr lang="en-US" dirty="0" smtClean="0"/>
                        <a:t>(VCL)</a:t>
                      </a:r>
                      <a:endParaRPr lang="en-US" dirty="0"/>
                    </a:p>
                  </a:txBody>
                  <a:tcPr marL="88864" marR="88864"/>
                </a:tc>
                <a:tc>
                  <a:txBody>
                    <a:bodyPr/>
                    <a:lstStyle/>
                    <a:p>
                      <a:r>
                        <a:rPr lang="en-US" dirty="0" smtClean="0"/>
                        <a:t>Established in 2003, (re-established in 2011)</a:t>
                      </a:r>
                    </a:p>
                    <a:p>
                      <a:r>
                        <a:rPr lang="en-US" dirty="0" smtClean="0"/>
                        <a:t>Lao Government 22% and </a:t>
                      </a:r>
                      <a:r>
                        <a:rPr lang="en-US" dirty="0" err="1" smtClean="0"/>
                        <a:t>VimpelCom</a:t>
                      </a:r>
                      <a:r>
                        <a:rPr lang="en-US" dirty="0" smtClean="0"/>
                        <a:t> 78%</a:t>
                      </a:r>
                    </a:p>
                    <a:p>
                      <a:r>
                        <a:rPr lang="en-US" dirty="0" err="1" smtClean="0"/>
                        <a:t>VimpelCom</a:t>
                      </a:r>
                      <a:r>
                        <a:rPr lang="en-US" dirty="0" smtClean="0"/>
                        <a:t> (Russia) bought 78% shares from </a:t>
                      </a:r>
                      <a:r>
                        <a:rPr lang="en-US" dirty="0" err="1" smtClean="0"/>
                        <a:t>Millicom</a:t>
                      </a:r>
                      <a:endParaRPr lang="en-US" dirty="0" smtClean="0"/>
                    </a:p>
                    <a:p>
                      <a:r>
                        <a:rPr lang="en-US" dirty="0" smtClean="0"/>
                        <a:t>International Cellular (MIC) on March 2011</a:t>
                      </a:r>
                      <a:endParaRPr lang="en-US" dirty="0"/>
                    </a:p>
                  </a:txBody>
                  <a:tcPr marL="88864" marR="88864"/>
                </a:tc>
              </a:tr>
              <a:tr h="398913">
                <a:tc>
                  <a:txBody>
                    <a:bodyPr/>
                    <a:lstStyle/>
                    <a:p>
                      <a:r>
                        <a:rPr lang="en-US" dirty="0" smtClean="0"/>
                        <a:t>Planet Online</a:t>
                      </a:r>
                      <a:endParaRPr lang="en-US" dirty="0"/>
                    </a:p>
                  </a:txBody>
                  <a:tcPr/>
                </a:tc>
                <a:tc>
                  <a:txBody>
                    <a:bodyPr/>
                    <a:lstStyle/>
                    <a:p>
                      <a:r>
                        <a:rPr lang="en-US" dirty="0" smtClean="0"/>
                        <a:t>Established in 1997, Lao Private Company</a:t>
                      </a:r>
                      <a:endParaRPr lang="en-US" dirty="0"/>
                    </a:p>
                  </a:txBody>
                  <a:tcPr/>
                </a:tc>
              </a:tr>
              <a:tr h="1167156">
                <a:tc>
                  <a:txBody>
                    <a:bodyPr/>
                    <a:lstStyle/>
                    <a:p>
                      <a:r>
                        <a:rPr lang="en-US" dirty="0" smtClean="0"/>
                        <a:t>Sky Telecom</a:t>
                      </a:r>
                      <a:endParaRPr lang="en-US" dirty="0"/>
                    </a:p>
                  </a:txBody>
                  <a:tcPr/>
                </a:tc>
                <a:tc>
                  <a:txBody>
                    <a:bodyPr/>
                    <a:lstStyle/>
                    <a:p>
                      <a:r>
                        <a:rPr lang="en-US" dirty="0" smtClean="0"/>
                        <a:t>Established in 2005</a:t>
                      </a:r>
                    </a:p>
                    <a:p>
                      <a:r>
                        <a:rPr lang="en-US" dirty="0" smtClean="0"/>
                        <a:t>Lao Government 30% and Sky Telecom Thailand 70%</a:t>
                      </a:r>
                    </a:p>
                    <a:p>
                      <a:r>
                        <a:rPr lang="en-US" dirty="0" smtClean="0"/>
                        <a:t>Sky Telecom Thailand withdraw the investment in beginning of </a:t>
                      </a:r>
                    </a:p>
                    <a:p>
                      <a:r>
                        <a:rPr lang="en-US" dirty="0" smtClean="0"/>
                        <a:t>2011, and now restructuring under Ministry of Defense (MOD)</a:t>
                      </a:r>
                      <a:endParaRPr lang="en-US" dirty="0"/>
                    </a:p>
                  </a:txBody>
                  <a:tcPr/>
                </a:tc>
              </a:tr>
            </a:tbl>
          </a:graphicData>
        </a:graphic>
      </p:graphicFrame>
      <p:sp>
        <p:nvSpPr>
          <p:cNvPr id="5" name="Content Placeholder 2"/>
          <p:cNvSpPr txBox="1">
            <a:spLocks/>
          </p:cNvSpPr>
          <p:nvPr/>
        </p:nvSpPr>
        <p:spPr>
          <a:xfrm>
            <a:off x="52661" y="6562195"/>
            <a:ext cx="10820400" cy="294403"/>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i="1" smtClean="0"/>
              <a:t>Ref.:  LANIC, Lao National Internet Center, lanic.la</a:t>
            </a:r>
            <a:endParaRPr lang="en-US" i="1" dirty="0"/>
          </a:p>
        </p:txBody>
      </p:sp>
    </p:spTree>
    <p:extLst>
      <p:ext uri="{BB962C8B-B14F-4D97-AF65-F5344CB8AC3E}">
        <p14:creationId xmlns:p14="http://schemas.microsoft.com/office/powerpoint/2010/main" val="280146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1510" y="116938"/>
            <a:ext cx="8610600" cy="1293028"/>
          </a:xfrm>
        </p:spPr>
        <p:txBody>
          <a:bodyPr/>
          <a:lstStyle/>
          <a:p>
            <a:r>
              <a:rPr lang="en-US" dirty="0" smtClean="0"/>
              <a:t>Current Laos internet Connection</a:t>
            </a:r>
            <a:endParaRPr lang="en-US" dirty="0"/>
          </a:p>
        </p:txBody>
      </p:sp>
      <p:sp>
        <p:nvSpPr>
          <p:cNvPr id="3" name="Content Placeholder 2"/>
          <p:cNvSpPr>
            <a:spLocks noGrp="1"/>
          </p:cNvSpPr>
          <p:nvPr>
            <p:ph idx="1"/>
          </p:nvPr>
        </p:nvSpPr>
        <p:spPr>
          <a:xfrm>
            <a:off x="428223" y="6480550"/>
            <a:ext cx="10820400" cy="294403"/>
          </a:xfrm>
        </p:spPr>
        <p:txBody>
          <a:bodyPr>
            <a:normAutofit fontScale="62500" lnSpcReduction="20000"/>
          </a:bodyPr>
          <a:lstStyle/>
          <a:p>
            <a:pPr marL="0" indent="0">
              <a:buNone/>
            </a:pPr>
            <a:r>
              <a:rPr lang="en-US" i="1" dirty="0" smtClean="0"/>
              <a:t>Ref.:  LANIC, Lao National Internet Center, lanic.la</a:t>
            </a:r>
            <a:endParaRPr lang="en-US" i="1" dirty="0"/>
          </a:p>
        </p:txBody>
      </p:sp>
      <p:pic>
        <p:nvPicPr>
          <p:cNvPr id="4" name="Picture 3"/>
          <p:cNvPicPr>
            <a:picLocks noChangeAspect="1"/>
          </p:cNvPicPr>
          <p:nvPr/>
        </p:nvPicPr>
        <p:blipFill>
          <a:blip r:embed="rId2"/>
          <a:stretch>
            <a:fillRect/>
          </a:stretch>
        </p:blipFill>
        <p:spPr>
          <a:xfrm>
            <a:off x="1610906" y="1281176"/>
            <a:ext cx="8570071" cy="5199374"/>
          </a:xfrm>
          <a:prstGeom prst="rect">
            <a:avLst/>
          </a:prstGeom>
        </p:spPr>
      </p:pic>
    </p:spTree>
    <p:extLst>
      <p:ext uri="{BB962C8B-B14F-4D97-AF65-F5344CB8AC3E}">
        <p14:creationId xmlns:p14="http://schemas.microsoft.com/office/powerpoint/2010/main" val="2500330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5793"/>
          </a:xfrm>
        </p:spPr>
        <p:txBody>
          <a:bodyPr/>
          <a:lstStyle/>
          <a:p>
            <a:r>
              <a:rPr lang="en-US" dirty="0" smtClean="0"/>
              <a:t>About NUOL</a:t>
            </a:r>
            <a:endParaRPr lang="en-US" dirty="0"/>
          </a:p>
        </p:txBody>
      </p:sp>
      <p:sp>
        <p:nvSpPr>
          <p:cNvPr id="3" name="Content Placeholder 2"/>
          <p:cNvSpPr>
            <a:spLocks noGrp="1"/>
          </p:cNvSpPr>
          <p:nvPr>
            <p:ph idx="1"/>
          </p:nvPr>
        </p:nvSpPr>
        <p:spPr>
          <a:xfrm>
            <a:off x="685800" y="1390918"/>
            <a:ext cx="10820400" cy="5303796"/>
          </a:xfrm>
        </p:spPr>
        <p:txBody>
          <a:bodyPr>
            <a:normAutofit fontScale="92500" lnSpcReduction="10000"/>
          </a:bodyPr>
          <a:lstStyle/>
          <a:p>
            <a:pPr marL="0" indent="0">
              <a:buNone/>
            </a:pPr>
            <a:r>
              <a:rPr lang="en-US" sz="3200" dirty="0" smtClean="0"/>
              <a:t>NUOL, National University Of Laos provides the internet connection, network infrastructure and application services.</a:t>
            </a:r>
          </a:p>
          <a:p>
            <a:r>
              <a:rPr lang="en-US" sz="3200" dirty="0" smtClean="0"/>
              <a:t>IP Block:  </a:t>
            </a:r>
            <a:r>
              <a:rPr lang="en-US" sz="3200" b="1" dirty="0" smtClean="0"/>
              <a:t>180.131.148.0 </a:t>
            </a:r>
            <a:r>
              <a:rPr lang="en-US" sz="3200" b="1" dirty="0"/>
              <a:t>- 180.131.151.255 (/22)</a:t>
            </a:r>
            <a:r>
              <a:rPr lang="en-US" sz="3200" dirty="0" smtClean="0"/>
              <a:t>  - APNIC</a:t>
            </a:r>
          </a:p>
          <a:p>
            <a:r>
              <a:rPr lang="en-US" sz="3200" dirty="0" smtClean="0"/>
              <a:t>AS Number: </a:t>
            </a:r>
            <a:r>
              <a:rPr lang="en-US" sz="3200" b="1" dirty="0" smtClean="0"/>
              <a:t>AS45906</a:t>
            </a:r>
            <a:r>
              <a:rPr lang="en-US" sz="3200" dirty="0" smtClean="0"/>
              <a:t> - APNIC</a:t>
            </a:r>
          </a:p>
          <a:p>
            <a:r>
              <a:rPr lang="en-US" sz="3200" dirty="0" smtClean="0"/>
              <a:t>Current Connections:  </a:t>
            </a:r>
            <a:r>
              <a:rPr lang="en-US" sz="3200" b="1" dirty="0" smtClean="0"/>
              <a:t>4 ISPs </a:t>
            </a:r>
            <a:endParaRPr lang="en-US" sz="3200" dirty="0"/>
          </a:p>
          <a:p>
            <a:pPr lvl="1"/>
            <a:r>
              <a:rPr lang="en-US" sz="2800" dirty="0" smtClean="0"/>
              <a:t>ETL- 2mbps</a:t>
            </a:r>
          </a:p>
          <a:p>
            <a:pPr lvl="1"/>
            <a:r>
              <a:rPr lang="en-US" sz="2800" dirty="0" smtClean="0"/>
              <a:t>LTC- 2mbps</a:t>
            </a:r>
          </a:p>
          <a:p>
            <a:pPr lvl="1"/>
            <a:r>
              <a:rPr lang="en-US" sz="2800" dirty="0" err="1" smtClean="0"/>
              <a:t>BeeLine</a:t>
            </a:r>
            <a:r>
              <a:rPr lang="en-US" sz="2800" dirty="0" smtClean="0"/>
              <a:t>- 2mbps</a:t>
            </a:r>
          </a:p>
          <a:p>
            <a:pPr lvl="1"/>
            <a:r>
              <a:rPr lang="en-US" sz="2800" dirty="0" err="1" smtClean="0"/>
              <a:t>Unitel</a:t>
            </a:r>
            <a:r>
              <a:rPr lang="en-US" sz="2800" dirty="0" smtClean="0"/>
              <a:t> – 4 mbps</a:t>
            </a:r>
          </a:p>
          <a:p>
            <a:r>
              <a:rPr lang="en-US" sz="3600" dirty="0" smtClean="0"/>
              <a:t>Plan to establish LERNET</a:t>
            </a:r>
          </a:p>
          <a:p>
            <a:r>
              <a:rPr lang="en-US" sz="3600" dirty="0" smtClean="0"/>
              <a:t>Plan to connect the LERNET to TEIN  with  bandwidth 10 mbps</a:t>
            </a:r>
            <a:endParaRPr lang="en-US" sz="3600" dirty="0"/>
          </a:p>
        </p:txBody>
      </p:sp>
    </p:spTree>
    <p:extLst>
      <p:ext uri="{BB962C8B-B14F-4D97-AF65-F5344CB8AC3E}">
        <p14:creationId xmlns:p14="http://schemas.microsoft.com/office/powerpoint/2010/main" val="3143148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5786" y="566285"/>
            <a:ext cx="3309894" cy="854301"/>
          </a:xfrm>
        </p:spPr>
        <p:txBody>
          <a:bodyPr>
            <a:normAutofit fontScale="90000"/>
          </a:bodyPr>
          <a:lstStyle/>
          <a:p>
            <a:r>
              <a:rPr lang="en-US" sz="3200" dirty="0" smtClean="0"/>
              <a:t>NUOL’s  </a:t>
            </a:r>
            <a:r>
              <a:rPr lang="en-US" sz="3200" dirty="0" smtClean="0"/>
              <a:t>Network Diagram</a:t>
            </a:r>
            <a:endParaRPr lang="en-US" sz="3200" dirty="0"/>
          </a:p>
        </p:txBody>
      </p:sp>
      <p:pic>
        <p:nvPicPr>
          <p:cNvPr id="6" name="Picture 5"/>
          <p:cNvPicPr>
            <a:picLocks noChangeAspect="1"/>
          </p:cNvPicPr>
          <p:nvPr/>
        </p:nvPicPr>
        <p:blipFill>
          <a:blip r:embed="rId2"/>
          <a:stretch>
            <a:fillRect/>
          </a:stretch>
        </p:blipFill>
        <p:spPr>
          <a:xfrm>
            <a:off x="149556" y="135795"/>
            <a:ext cx="8471930" cy="6570660"/>
          </a:xfrm>
          <a:prstGeom prst="rect">
            <a:avLst/>
          </a:prstGeom>
        </p:spPr>
      </p:pic>
    </p:spTree>
    <p:extLst>
      <p:ext uri="{BB962C8B-B14F-4D97-AF65-F5344CB8AC3E}">
        <p14:creationId xmlns:p14="http://schemas.microsoft.com/office/powerpoint/2010/main" val="3309661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8479" y="0"/>
            <a:ext cx="8610600" cy="1293028"/>
          </a:xfrm>
        </p:spPr>
        <p:txBody>
          <a:bodyPr>
            <a:normAutofit fontScale="90000"/>
          </a:bodyPr>
          <a:lstStyle/>
          <a:p>
            <a:r>
              <a:rPr lang="en-US" dirty="0" smtClean="0"/>
              <a:t>Current Status about Connection Plan</a:t>
            </a:r>
            <a:endParaRPr lang="en-US" dirty="0"/>
          </a:p>
        </p:txBody>
      </p:sp>
      <p:sp>
        <p:nvSpPr>
          <p:cNvPr id="3" name="Content Placeholder 2"/>
          <p:cNvSpPr>
            <a:spLocks noGrp="1"/>
          </p:cNvSpPr>
          <p:nvPr>
            <p:ph idx="1"/>
          </p:nvPr>
        </p:nvSpPr>
        <p:spPr>
          <a:xfrm>
            <a:off x="685800" y="1181100"/>
            <a:ext cx="10820400" cy="5580308"/>
          </a:xfrm>
        </p:spPr>
        <p:txBody>
          <a:bodyPr>
            <a:normAutofit lnSpcReduction="10000"/>
          </a:bodyPr>
          <a:lstStyle/>
          <a:p>
            <a:pPr marL="0" indent="0">
              <a:buNone/>
            </a:pPr>
            <a:r>
              <a:rPr lang="en-US" i="1" dirty="0"/>
              <a:t>There are two options</a:t>
            </a:r>
            <a:r>
              <a:rPr lang="en-US" i="1" dirty="0" smtClean="0"/>
              <a:t>:</a:t>
            </a:r>
          </a:p>
          <a:p>
            <a:pPr marL="514350" indent="-514350">
              <a:buAutoNum type="arabicPeriod"/>
            </a:pPr>
            <a:r>
              <a:rPr lang="en-US" b="1" dirty="0" smtClean="0"/>
              <a:t>Option1: CAT- LANIC – NUOL </a:t>
            </a:r>
          </a:p>
          <a:p>
            <a:pPr marL="0" indent="0">
              <a:buNone/>
            </a:pPr>
            <a:r>
              <a:rPr lang="en-US" b="1" dirty="0"/>
              <a:t>	</a:t>
            </a:r>
            <a:r>
              <a:rPr lang="en-US" dirty="0" smtClean="0"/>
              <a:t>From KKU in </a:t>
            </a:r>
            <a:r>
              <a:rPr lang="en-US" dirty="0" err="1"/>
              <a:t>Nongkhai</a:t>
            </a:r>
            <a:r>
              <a:rPr lang="en-US" dirty="0"/>
              <a:t> to </a:t>
            </a:r>
            <a:r>
              <a:rPr lang="en-US" dirty="0" err="1"/>
              <a:t>Thanaleng</a:t>
            </a:r>
            <a:r>
              <a:rPr lang="en-US" dirty="0"/>
              <a:t>, Vientiane, they have fiber belong to Thai Rail Way Ministry that CAT uses to connect to LANIC and then LANIC has their own connection from </a:t>
            </a:r>
            <a:r>
              <a:rPr lang="en-US" dirty="0" err="1"/>
              <a:t>Thanaleng</a:t>
            </a:r>
            <a:r>
              <a:rPr lang="en-US" dirty="0"/>
              <a:t> to LANIC office. So from LANIC to NUOL we will use Sky Tel to connect </a:t>
            </a:r>
            <a:r>
              <a:rPr lang="en-US" dirty="0" smtClean="0"/>
              <a:t>it</a:t>
            </a:r>
            <a:endParaRPr lang="en-US" dirty="0"/>
          </a:p>
          <a:p>
            <a:pPr marL="0" indent="0">
              <a:buNone/>
            </a:pPr>
            <a:r>
              <a:rPr lang="en-US" b="1" dirty="0" smtClean="0"/>
              <a:t>2. Option2: CAT – </a:t>
            </a:r>
            <a:r>
              <a:rPr lang="en-US" b="1" dirty="0" err="1" smtClean="0"/>
              <a:t>SkyTel</a:t>
            </a:r>
            <a:r>
              <a:rPr lang="en-US" b="1" dirty="0" smtClean="0"/>
              <a:t> – NUOL </a:t>
            </a:r>
          </a:p>
          <a:p>
            <a:pPr marL="0" indent="0">
              <a:buNone/>
            </a:pPr>
            <a:r>
              <a:rPr lang="en-US" dirty="0" smtClean="0"/>
              <a:t>	CAT </a:t>
            </a:r>
            <a:r>
              <a:rPr lang="en-US" dirty="0"/>
              <a:t>has connection to Skytel with 2.5 GB but Sky Tel suggest to use new 2 core fiber from middle bridge to LANIC and LANIC to </a:t>
            </a:r>
            <a:r>
              <a:rPr lang="en-US" dirty="0" smtClean="0"/>
              <a:t>NUOL.</a:t>
            </a:r>
          </a:p>
          <a:p>
            <a:pPr marL="0" indent="0">
              <a:buNone/>
            </a:pPr>
            <a:endParaRPr lang="en-US" dirty="0"/>
          </a:p>
          <a:p>
            <a:pPr marL="0" indent="0">
              <a:buNone/>
            </a:pPr>
            <a:r>
              <a:rPr lang="en-US" dirty="0" smtClean="0"/>
              <a:t>We have setup the technical team to work with NSRC for the network equipment/design and connections.</a:t>
            </a:r>
          </a:p>
          <a:p>
            <a:pPr marL="0" indent="0">
              <a:buNone/>
            </a:pPr>
            <a:r>
              <a:rPr lang="en-US" dirty="0" smtClean="0"/>
              <a:t>	Mailing list: </a:t>
            </a:r>
            <a:r>
              <a:rPr lang="en-US" dirty="0">
                <a:hlinkClick r:id="rId3"/>
              </a:rPr>
              <a:t>lernettechteam@nuol.edu.la</a:t>
            </a:r>
            <a:endParaRPr lang="en-US" dirty="0"/>
          </a:p>
        </p:txBody>
      </p:sp>
    </p:spTree>
    <p:extLst>
      <p:ext uri="{BB962C8B-B14F-4D97-AF65-F5344CB8AC3E}">
        <p14:creationId xmlns:p14="http://schemas.microsoft.com/office/powerpoint/2010/main" val="3041814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LERNET to TEIN via </a:t>
            </a:r>
            <a:r>
              <a:rPr lang="en-US" dirty="0" err="1" smtClean="0"/>
              <a:t>uninet</a:t>
            </a:r>
            <a:endParaRPr lang="en-US" dirty="0"/>
          </a:p>
        </p:txBody>
      </p:sp>
      <p:sp>
        <p:nvSpPr>
          <p:cNvPr id="3" name="Content Placeholder 2"/>
          <p:cNvSpPr>
            <a:spLocks noGrp="1"/>
          </p:cNvSpPr>
          <p:nvPr>
            <p:ph idx="1"/>
          </p:nvPr>
        </p:nvSpPr>
        <p:spPr>
          <a:xfrm>
            <a:off x="685800" y="1390918"/>
            <a:ext cx="10820400" cy="4827767"/>
          </a:xfrm>
        </p:spPr>
        <p:txBody>
          <a:bodyPr>
            <a:normAutofit/>
          </a:bodyPr>
          <a:lstStyle/>
          <a:p>
            <a:r>
              <a:rPr lang="en-US" sz="2800" dirty="0" err="1"/>
              <a:t>UniNET</a:t>
            </a:r>
            <a:r>
              <a:rPr lang="en-US" sz="2800" dirty="0"/>
              <a:t> at </a:t>
            </a:r>
            <a:r>
              <a:rPr lang="en-US" sz="2800" dirty="0" err="1"/>
              <a:t>Khon</a:t>
            </a:r>
            <a:r>
              <a:rPr lang="en-US" sz="2800" dirty="0"/>
              <a:t> </a:t>
            </a:r>
            <a:r>
              <a:rPr lang="en-US" sz="2800" dirty="0" err="1"/>
              <a:t>Kaen</a:t>
            </a:r>
            <a:r>
              <a:rPr lang="en-US" sz="2800" dirty="0"/>
              <a:t> University (</a:t>
            </a:r>
            <a:r>
              <a:rPr lang="en-US" sz="2800" dirty="0" err="1"/>
              <a:t>Nongkhai</a:t>
            </a:r>
            <a:r>
              <a:rPr lang="en-US" sz="2800" dirty="0"/>
              <a:t> Campus) installs </a:t>
            </a:r>
            <a:r>
              <a:rPr lang="en-US" sz="2800" dirty="0" smtClean="0"/>
              <a:t>the transmission </a:t>
            </a:r>
            <a:r>
              <a:rPr lang="en-US" sz="2800" dirty="0"/>
              <a:t>link to CAT Telecom (</a:t>
            </a:r>
            <a:r>
              <a:rPr lang="en-US" sz="2800" dirty="0" err="1"/>
              <a:t>Nongkhai</a:t>
            </a:r>
            <a:r>
              <a:rPr lang="en-US" sz="2800" dirty="0"/>
              <a:t> </a:t>
            </a:r>
            <a:r>
              <a:rPr lang="en-US" sz="2800" dirty="0" smtClean="0"/>
              <a:t>Office) </a:t>
            </a:r>
          </a:p>
          <a:p>
            <a:r>
              <a:rPr lang="en-US" sz="2800" dirty="0" smtClean="0"/>
              <a:t>From </a:t>
            </a:r>
            <a:r>
              <a:rPr lang="en-US" sz="2800" dirty="0"/>
              <a:t>CAT Telecom (</a:t>
            </a:r>
            <a:r>
              <a:rPr lang="en-US" sz="2800" dirty="0" err="1"/>
              <a:t>Nongkhai</a:t>
            </a:r>
            <a:r>
              <a:rPr lang="en-US" sz="2800" dirty="0"/>
              <a:t> Office), </a:t>
            </a:r>
            <a:r>
              <a:rPr lang="en-US" sz="2800" dirty="0" err="1"/>
              <a:t>UniNET</a:t>
            </a:r>
            <a:r>
              <a:rPr lang="en-US" sz="2800" dirty="0"/>
              <a:t> leases the transmission </a:t>
            </a:r>
            <a:r>
              <a:rPr lang="en-US" sz="2800" dirty="0" smtClean="0"/>
              <a:t>link </a:t>
            </a:r>
            <a:r>
              <a:rPr lang="en-US" sz="2800" dirty="0"/>
              <a:t>from CAT Telecom to connect with LANIC.</a:t>
            </a:r>
          </a:p>
          <a:p>
            <a:r>
              <a:rPr lang="en-US" sz="2800" dirty="0" smtClean="0"/>
              <a:t>LANIC </a:t>
            </a:r>
            <a:r>
              <a:rPr lang="en-US" sz="2800" dirty="0"/>
              <a:t>and GTPA provides the transmission link for NUOL to connect  </a:t>
            </a:r>
            <a:r>
              <a:rPr lang="en-US" sz="2800" dirty="0" smtClean="0"/>
              <a:t>with </a:t>
            </a:r>
            <a:r>
              <a:rPr lang="en-US" sz="2800" dirty="0" err="1"/>
              <a:t>UniNET</a:t>
            </a:r>
            <a:r>
              <a:rPr lang="en-US" sz="2800" dirty="0"/>
              <a:t> .</a:t>
            </a:r>
          </a:p>
          <a:p>
            <a:r>
              <a:rPr lang="en-US" sz="2800" dirty="0" smtClean="0"/>
              <a:t>LERNET </a:t>
            </a:r>
            <a:r>
              <a:rPr lang="en-US" sz="2800" dirty="0"/>
              <a:t>will connect with TEIN3 via </a:t>
            </a:r>
            <a:r>
              <a:rPr lang="en-US" sz="2800" dirty="0" err="1" smtClean="0"/>
              <a:t>UniNET</a:t>
            </a:r>
            <a:r>
              <a:rPr lang="en-US" sz="2800" dirty="0" smtClean="0"/>
              <a:t>.</a:t>
            </a:r>
          </a:p>
          <a:p>
            <a:pPr marL="0" indent="0">
              <a:buNone/>
            </a:pPr>
            <a:endParaRPr lang="en-US" sz="2800" dirty="0" smtClean="0"/>
          </a:p>
          <a:p>
            <a:pPr marL="0" indent="0">
              <a:buNone/>
            </a:pPr>
            <a:r>
              <a:rPr lang="en-US" sz="2800" dirty="0" smtClean="0"/>
              <a:t>GTPA = Government Telecommunication Project Agency, Sky Telecom</a:t>
            </a:r>
            <a:endParaRPr lang="en-US" sz="2800" dirty="0"/>
          </a:p>
        </p:txBody>
      </p:sp>
    </p:spTree>
    <p:extLst>
      <p:ext uri="{BB962C8B-B14F-4D97-AF65-F5344CB8AC3E}">
        <p14:creationId xmlns:p14="http://schemas.microsoft.com/office/powerpoint/2010/main" val="604645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4524</TotalTime>
  <Words>548</Words>
  <Application>Microsoft Office PowerPoint</Application>
  <PresentationFormat>Widescreen</PresentationFormat>
  <Paragraphs>95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Current status for establishing Lao Education &amp; Research Network (LERNET)</vt:lpstr>
      <vt:lpstr>Agenda</vt:lpstr>
      <vt:lpstr>About Laos</vt:lpstr>
      <vt:lpstr>Operator and ISPs in Laos</vt:lpstr>
      <vt:lpstr>Current Laos internet Connection</vt:lpstr>
      <vt:lpstr>About NUOL</vt:lpstr>
      <vt:lpstr>NUOL’s  Network Diagram</vt:lpstr>
      <vt:lpstr>Current Status about Connection Plan</vt:lpstr>
      <vt:lpstr>LERNET to TEIN via uninet</vt:lpstr>
      <vt:lpstr>Network Connection Plan - Overview</vt:lpstr>
      <vt:lpstr>Connection Plan</vt:lpstr>
      <vt:lpstr>New Network Diagram Expected at University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NOC Annual Report</dc:title>
  <dc:creator>kheuangkham</dc:creator>
  <cp:lastModifiedBy>kheuangkham</cp:lastModifiedBy>
  <cp:revision>141</cp:revision>
  <dcterms:created xsi:type="dcterms:W3CDTF">2013-11-24T21:29:51Z</dcterms:created>
  <dcterms:modified xsi:type="dcterms:W3CDTF">2013-11-28T01:03:30Z</dcterms:modified>
</cp:coreProperties>
</file>